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2"/>
  </p:notesMasterIdLst>
  <p:handoutMasterIdLst>
    <p:handoutMasterId r:id="rId23"/>
  </p:handoutMasterIdLst>
  <p:sldIdLst>
    <p:sldId id="275" r:id="rId2"/>
    <p:sldId id="256" r:id="rId3"/>
    <p:sldId id="273" r:id="rId4"/>
    <p:sldId id="257" r:id="rId5"/>
    <p:sldId id="262" r:id="rId6"/>
    <p:sldId id="261" r:id="rId7"/>
    <p:sldId id="260" r:id="rId8"/>
    <p:sldId id="258" r:id="rId9"/>
    <p:sldId id="27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5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80">
          <p15:clr>
            <a:srgbClr val="A4A3A4"/>
          </p15:clr>
        </p15:guide>
        <p15:guide id="3" pos="2880">
          <p15:clr>
            <a:srgbClr val="A4A3A4"/>
          </p15:clr>
        </p15:guide>
        <p15:guide id="4" pos="5528">
          <p15:clr>
            <a:srgbClr val="A4A3A4"/>
          </p15:clr>
        </p15:guide>
        <p15:guide id="5" pos="250">
          <p15:clr>
            <a:srgbClr val="A4A3A4"/>
          </p15:clr>
        </p15:guide>
        <p15:guide id="6" pos="5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" initials="AH" lastIdx="3" clrIdx="0"/>
  <p:cmAuthor id="1" name="Wenwen" initials="W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00"/>
    <a:srgbClr val="C30000"/>
    <a:srgbClr val="000000"/>
    <a:srgbClr val="B3437E"/>
    <a:srgbClr val="8F3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9" autoAdjust="0"/>
    <p:restoredTop sz="99866" autoAdjust="0"/>
  </p:normalViewPr>
  <p:slideViewPr>
    <p:cSldViewPr snapToGrid="0">
      <p:cViewPr varScale="1">
        <p:scale>
          <a:sx n="77" d="100"/>
          <a:sy n="77" d="100"/>
        </p:scale>
        <p:origin x="1212" y="90"/>
      </p:cViewPr>
      <p:guideLst>
        <p:guide orient="horz" pos="2160"/>
        <p:guide orient="horz" pos="4180"/>
        <p:guide pos="2880"/>
        <p:guide pos="5528"/>
        <p:guide pos="250"/>
        <p:guide pos="591"/>
      </p:guideLst>
    </p:cSldViewPr>
  </p:slid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310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6694A-B111-4E48-AEDA-94D9EB18EEA5}" type="datetimeFigureOut">
              <a:rPr lang="en-US" smtClean="0"/>
              <a:pPr/>
              <a:t>7/11/2023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A2622-6D7E-4CF2-B288-4412391C25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92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22D5D-02F1-4756-883E-E052567E4F95}" type="datetimeFigureOut">
              <a:rPr lang="en-US" smtClean="0"/>
              <a:pPr/>
              <a:t>7/11/2023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D6374-67A8-4E39-AF0F-BF2A73E245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1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1DA8-3E71-4145-B057-21B4EAB224CD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2" descr="\\ADISBSSVR\ADI Shared Folders\ADI_Projects\Tripwire\TW004_SKO_Decks\_Misc_Artwork_From_Client\Tripwire logo with tagline 2010-Side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721922" y="4772630"/>
            <a:ext cx="1555669" cy="757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3659188" y="4667247"/>
            <a:ext cx="0" cy="937906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8068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1DA8-3E71-4145-B057-21B4EAB224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7213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1DA8-3E71-4145-B057-21B4EAB224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3903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5569" y="4555481"/>
            <a:ext cx="5145835" cy="444031"/>
          </a:xfrm>
        </p:spPr>
        <p:txBody>
          <a:bodyPr anchor="t">
            <a:noAutofit/>
          </a:bodyPr>
          <a:lstStyle>
            <a:lvl1pPr algn="l">
              <a:defRPr sz="2400">
                <a:solidFill>
                  <a:schemeClr val="tx2">
                    <a:alpha val="99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3240" y="4968004"/>
            <a:ext cx="5157495" cy="4611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50000"/>
                    <a:alpha val="99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2" descr="\\ADISBSSVR\ADI Shared Folders\ADI_Projects\Tripwire\TW004_SKO_Decks\_Misc_Artwork_From_Client\Tripwire logo with tagline 2010-Side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721922" y="4772630"/>
            <a:ext cx="1555669" cy="757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 userDrawn="1"/>
        </p:nvCxnSpPr>
        <p:spPr>
          <a:xfrm>
            <a:off x="3659188" y="4667247"/>
            <a:ext cx="0" cy="937906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98" y="209324"/>
            <a:ext cx="8229600" cy="427326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1237" y="690465"/>
            <a:ext cx="8481527" cy="0"/>
          </a:xfrm>
          <a:prstGeom prst="line">
            <a:avLst/>
          </a:prstGeom>
          <a:ln w="9525">
            <a:gradFill>
              <a:gsLst>
                <a:gs pos="0">
                  <a:schemeClr val="accent4">
                    <a:alpha val="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3041650" y="6411308"/>
            <a:ext cx="3060700" cy="3524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IT SECURITY</a:t>
            </a:r>
            <a:r>
              <a:rPr lang="en-US" sz="1200" baseline="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 &amp; COMPLIANCE AUTOMATION</a:t>
            </a:r>
            <a:endParaRPr lang="en-US" sz="1200" dirty="0">
              <a:solidFill>
                <a:srgbClr val="666663">
                  <a:alpha val="99000"/>
                </a:srgbClr>
              </a:solidFill>
              <a:ea typeface="ＭＳ Ｐゴシック" pitchFamily="-96" charset="-128"/>
              <a:cs typeface="Arial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3698" y="6403850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lang="en-US" sz="1000" kern="1200" baseline="0" smtClean="0">
                <a:solidFill>
                  <a:srgbClr val="666663">
                    <a:alpha val="99000"/>
                  </a:srgbClr>
                </a:solidFill>
                <a:latin typeface="+mn-lt"/>
                <a:ea typeface="ＭＳ Ｐゴシック" pitchFamily="-96" charset="-128"/>
                <a:cs typeface="Arial" charset="0"/>
              </a:defRPr>
            </a:lvl1pPr>
          </a:lstStyle>
          <a:p>
            <a:fld id="{CD7FF798-7DF7-4840-9E6A-FE91906C3F6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\\ADISBSSVR\ADI Shared Folders\ADI_Projects\Tripwire\TW004_SKO_Decks\_Misc_Artwork_From_Client\Tripwire logo with tagline 2010-Side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08966" y="6130166"/>
            <a:ext cx="1021280" cy="49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3041650" y="6411308"/>
            <a:ext cx="3060700" cy="3524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IT SECURITY</a:t>
            </a:r>
            <a:r>
              <a:rPr lang="en-US" sz="1200" baseline="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 &amp; COMPLIANCE AUTOMATION</a:t>
            </a:r>
            <a:endParaRPr lang="en-US" sz="1200" dirty="0">
              <a:solidFill>
                <a:srgbClr val="666663">
                  <a:alpha val="99000"/>
                </a:srgbClr>
              </a:solidFill>
              <a:ea typeface="ＭＳ Ｐゴシック" pitchFamily="-96" charset="-128"/>
              <a:cs typeface="Arial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3698" y="6403850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lang="en-US" sz="1000" kern="1200" baseline="0" smtClean="0">
                <a:solidFill>
                  <a:srgbClr val="666663">
                    <a:alpha val="99000"/>
                  </a:srgbClr>
                </a:solidFill>
                <a:latin typeface="+mn-lt"/>
                <a:ea typeface="ＭＳ Ｐゴシック" pitchFamily="-96" charset="-128"/>
                <a:cs typeface="Arial" charset="0"/>
              </a:defRPr>
            </a:lvl1pPr>
          </a:lstStyle>
          <a:p>
            <a:fld id="{CD7FF798-7DF7-4840-9E6A-FE91906C3F6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\\ADISBSSVR\ADI Shared Folders\ADI_Projects\Tripwire\TW004_SKO_Decks\_Misc_Artwork_From_Client\Tripwire logo with tagline 2010-Side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08966" y="6130166"/>
            <a:ext cx="1021280" cy="49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1237" y="690465"/>
            <a:ext cx="8481527" cy="0"/>
          </a:xfrm>
          <a:prstGeom prst="line">
            <a:avLst/>
          </a:prstGeom>
          <a:ln w="9525">
            <a:gradFill>
              <a:gsLst>
                <a:gs pos="0">
                  <a:schemeClr val="accent4">
                    <a:alpha val="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Placeholder 1"/>
          <p:cNvSpPr txBox="1">
            <a:spLocks/>
          </p:cNvSpPr>
          <p:nvPr userDrawn="1"/>
        </p:nvSpPr>
        <p:spPr>
          <a:xfrm>
            <a:off x="3041650" y="6411308"/>
            <a:ext cx="3060700" cy="3524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IT SECURITY</a:t>
            </a:r>
            <a:r>
              <a:rPr lang="en-US" sz="1200" baseline="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 &amp; COMPLIANCE AUTOMATION</a:t>
            </a:r>
            <a:endParaRPr lang="en-US" sz="1200" dirty="0">
              <a:solidFill>
                <a:srgbClr val="666663">
                  <a:alpha val="99000"/>
                </a:srgbClr>
              </a:solidFill>
              <a:ea typeface="ＭＳ Ｐゴシック" pitchFamily="-96" charset="-128"/>
              <a:cs typeface="Arial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3698" y="6403850"/>
            <a:ext cx="2133600" cy="365125"/>
          </a:xfrm>
          <a:prstGeom prst="rect">
            <a:avLst/>
          </a:prstGeom>
        </p:spPr>
        <p:txBody>
          <a:bodyPr anchor="ctr"/>
          <a:lstStyle>
            <a:lvl1pPr>
              <a:defRPr lang="en-US" sz="1000" kern="1200" baseline="0" smtClean="0">
                <a:solidFill>
                  <a:srgbClr val="666663">
                    <a:alpha val="99000"/>
                  </a:srgbClr>
                </a:solidFill>
                <a:latin typeface="+mn-lt"/>
                <a:ea typeface="ＭＳ Ｐゴシック" pitchFamily="-96" charset="-128"/>
                <a:cs typeface="Arial" charset="0"/>
              </a:defRPr>
            </a:lvl1pPr>
          </a:lstStyle>
          <a:p>
            <a:fld id="{CD7FF798-7DF7-4840-9E6A-FE91906C3F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331237" y="4015555"/>
            <a:ext cx="8481527" cy="0"/>
          </a:xfrm>
          <a:prstGeom prst="line">
            <a:avLst/>
          </a:prstGeom>
          <a:ln w="9525">
            <a:gradFill>
              <a:gsLst>
                <a:gs pos="0">
                  <a:schemeClr val="accent4">
                    <a:alpha val="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0170" y="4118214"/>
            <a:ext cx="8223661" cy="427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27512" y="5983331"/>
            <a:ext cx="2927891" cy="527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rot="16200000" flipH="1">
            <a:off x="3087917" y="6246094"/>
            <a:ext cx="832203" cy="1588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2582" y="1314281"/>
            <a:ext cx="3111335" cy="1522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/>
          <p:nvPr userDrawn="1"/>
        </p:nvCxnSpPr>
        <p:spPr>
          <a:xfrm>
            <a:off x="331237" y="4648200"/>
            <a:ext cx="8481527" cy="0"/>
          </a:xfrm>
          <a:prstGeom prst="line">
            <a:avLst/>
          </a:prstGeom>
          <a:ln w="9525">
            <a:gradFill>
              <a:gsLst>
                <a:gs pos="0">
                  <a:schemeClr val="accent4">
                    <a:alpha val="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586349" y="5700079"/>
            <a:ext cx="555765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b="1" dirty="0">
                <a:solidFill>
                  <a:schemeClr val="tx2"/>
                </a:solidFill>
              </a:rPr>
              <a:t>www.tripwire.com</a:t>
            </a:r>
            <a:br>
              <a:rPr lang="en-US" sz="1050" dirty="0">
                <a:solidFill>
                  <a:schemeClr val="accent4">
                    <a:alpha val="99000"/>
                  </a:schemeClr>
                </a:solidFill>
              </a:rPr>
            </a:br>
            <a: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Tripwire Americas: 1.800.TRIPWIRE</a:t>
            </a:r>
            <a:b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</a:br>
            <a: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Tripwire EMEA: +44 (0) 20 7382 5420</a:t>
            </a:r>
          </a:p>
          <a:p>
            <a:pPr algn="l"/>
            <a: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Tripwire</a:t>
            </a:r>
            <a:r>
              <a:rPr lang="en-US" sz="1050" baseline="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 Japan: </a:t>
            </a:r>
            <a: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+812.53206.8610</a:t>
            </a:r>
            <a:b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</a:br>
            <a: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Tripwire Singapore:</a:t>
            </a:r>
            <a:r>
              <a:rPr lang="en-US" sz="1050" baseline="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 </a:t>
            </a:r>
            <a: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+65 6733 5051</a:t>
            </a:r>
            <a:b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</a:br>
            <a: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Tripwire</a:t>
            </a:r>
            <a:r>
              <a:rPr lang="en-US" sz="1050" baseline="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 Australia-New Zealand: </a:t>
            </a:r>
            <a:r>
              <a:rPr 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</a:rPr>
              <a:t>+61 (0) 402 138 980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1237" y="690465"/>
            <a:ext cx="8481527" cy="0"/>
          </a:xfrm>
          <a:prstGeom prst="line">
            <a:avLst/>
          </a:prstGeom>
          <a:ln w="9525">
            <a:gradFill>
              <a:gsLst>
                <a:gs pos="0">
                  <a:schemeClr val="accent4">
                    <a:alpha val="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770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1DA8-3E71-4145-B057-21B4EAB224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97016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1DA8-3E71-4145-B057-21B4EAB224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28822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1DA8-3E71-4145-B057-21B4EAB224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587684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1237" y="690465"/>
            <a:ext cx="8481527" cy="0"/>
          </a:xfrm>
          <a:prstGeom prst="line">
            <a:avLst/>
          </a:prstGeom>
          <a:ln w="9525">
            <a:gradFill>
              <a:gsLst>
                <a:gs pos="0">
                  <a:schemeClr val="accent4">
                    <a:alpha val="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3041650" y="6411308"/>
            <a:ext cx="3060700" cy="3524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IT SECURITY</a:t>
            </a:r>
            <a:r>
              <a:rPr lang="en-US" sz="1200" baseline="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 &amp; COMPLIANCE AUTOMATION</a:t>
            </a:r>
            <a:endParaRPr lang="en-US" sz="1200" dirty="0">
              <a:solidFill>
                <a:srgbClr val="666663">
                  <a:alpha val="99000"/>
                </a:srgbClr>
              </a:solidFill>
              <a:ea typeface="ＭＳ Ｐゴシック" pitchFamily="-96" charset="-128"/>
              <a:cs typeface="Arial" charset="0"/>
            </a:endParaRPr>
          </a:p>
        </p:txBody>
      </p:sp>
      <p:pic>
        <p:nvPicPr>
          <p:cNvPr id="8" name="Picture 2" descr="\\ADISBSSVR\ADI Shared Folders\ADI_Projects\Tripwire\TW004_SKO_Decks\_Misc_Artwork_From_Client\Tripwire logo with tagline 2010-Side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08966" y="6130166"/>
            <a:ext cx="1021280" cy="497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7286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3041650" y="6411308"/>
            <a:ext cx="3060700" cy="3524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IT SECURITY</a:t>
            </a:r>
            <a:r>
              <a:rPr lang="en-US" sz="1200" baseline="0" dirty="0">
                <a:solidFill>
                  <a:srgbClr val="666663">
                    <a:alpha val="99000"/>
                  </a:srgbClr>
                </a:solidFill>
                <a:ea typeface="ＭＳ Ｐゴシック" pitchFamily="-96" charset="-128"/>
                <a:cs typeface="Arial" charset="0"/>
              </a:rPr>
              <a:t> &amp; COMPLIANCE AUTOMATION</a:t>
            </a:r>
            <a:endParaRPr lang="en-US" sz="1200" dirty="0">
              <a:solidFill>
                <a:srgbClr val="666663">
                  <a:alpha val="99000"/>
                </a:srgbClr>
              </a:solidFill>
              <a:ea typeface="ＭＳ Ｐゴシック" pitchFamily="-96" charset="-128"/>
              <a:cs typeface="Arial" charset="0"/>
            </a:endParaRPr>
          </a:p>
        </p:txBody>
      </p:sp>
      <p:pic>
        <p:nvPicPr>
          <p:cNvPr id="6" name="Picture 2" descr="\\ADISBSSVR\ADI Shared Folders\ADI_Projects\Tripwire\TW004_SKO_Decks\_Misc_Artwork_From_Client\Tripwire logo with tagline 2010-Side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08966" y="6130166"/>
            <a:ext cx="1021280" cy="497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34258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1DA8-3E71-4145-B057-21B4EAB224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22693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1DA8-3E71-4145-B057-21B4EAB224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8698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9B944-0548-4CC3-BB6C-35B73EA7B5E6}" type="datetimeFigureOut">
              <a:rPr lang="en-AU" smtClean="0"/>
              <a:t>11/07/2023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F1DA8-3E71-4145-B057-21B4EAB224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423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60" r:id="rId12"/>
    <p:sldLayoutId id="2147483661" r:id="rId13"/>
    <p:sldLayoutId id="2147483662" r:id="rId14"/>
    <p:sldLayoutId id="2147483664" r:id="rId15"/>
    <p:sldLayoutId id="2147483663" r:id="rId16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L2wbVa4AmF-7Kkqhl5Rqn8GjpyFbhCUW?usp=sharing" TargetMode="External"/><Relationship Id="rId2" Type="http://schemas.openxmlformats.org/officeDocument/2006/relationships/hyperlink" Target="https://www.youtube.com/watch?v=1u2W0frSCg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9E2B3-3863-5D78-20CD-81FD8725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</a:t>
            </a:r>
            <a:r>
              <a:rPr lang="en-AU" dirty="0" err="1"/>
              <a:t>WireShark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C34C98-D2E1-2E9E-1B34-F383AD59E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DDF52-FFA6-9FCE-C8F0-200F7F71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960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B5C4-98FD-F87A-1E5F-B97A7E96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Access - Taps</a:t>
            </a:r>
          </a:p>
        </p:txBody>
      </p:sp>
      <p:pic>
        <p:nvPicPr>
          <p:cNvPr id="6" name="Content Placeholder 5" descr="A close-up of a computer&#10;&#10;Description automatically generated">
            <a:extLst>
              <a:ext uri="{FF2B5EF4-FFF2-40B4-BE49-F238E27FC236}">
                <a16:creationId xmlns:a16="http://schemas.microsoft.com/office/drawing/2014/main" id="{6E0572FC-A083-3ED5-0C54-3BC176DF1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08" y="3567111"/>
            <a:ext cx="3901017" cy="29257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7764-F35D-3E83-2AC3-6B5D87EE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hand holding a white box with green lights&#10;&#10;Description automatically generated">
            <a:extLst>
              <a:ext uri="{FF2B5EF4-FFF2-40B4-BE49-F238E27FC236}">
                <a16:creationId xmlns:a16="http://schemas.microsoft.com/office/drawing/2014/main" id="{EC5BC266-FEEF-3852-9AAB-37C84A3B7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84309"/>
            <a:ext cx="4944533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233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6608-8627-1A58-6BB6-E58B539F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Raw </a:t>
            </a:r>
            <a:r>
              <a:rPr lang="en-AU" dirty="0" err="1"/>
              <a:t>WireShark</a:t>
            </a:r>
            <a:endParaRPr lang="en-AU" dirty="0"/>
          </a:p>
        </p:txBody>
      </p:sp>
      <p:pic>
        <p:nvPicPr>
          <p:cNvPr id="6" name="Content Placeholder 5" descr="A hammer on a white wall&#10;&#10;Description automatically generated">
            <a:extLst>
              <a:ext uri="{FF2B5EF4-FFF2-40B4-BE49-F238E27FC236}">
                <a16:creationId xmlns:a16="http://schemas.microsoft.com/office/drawing/2014/main" id="{F15C4D59-9B3B-6250-604B-B3C9445C4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58472" y="2132675"/>
            <a:ext cx="4352925" cy="32646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EB611-9432-64F1-7DDE-557987BC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4229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26D1-ADBD-3460-CD0E-D9113FC5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Raw</a:t>
            </a:r>
          </a:p>
        </p:txBody>
      </p:sp>
      <p:pic>
        <p:nvPicPr>
          <p:cNvPr id="6" name="Content Placeholder 5" descr="A close-up of several mallets&#10;&#10;Description automatically generated">
            <a:extLst>
              <a:ext uri="{FF2B5EF4-FFF2-40B4-BE49-F238E27FC236}">
                <a16:creationId xmlns:a16="http://schemas.microsoft.com/office/drawing/2014/main" id="{A66C7BE9-C0BE-516F-DFA7-DD8054E7B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95538" y="2369741"/>
            <a:ext cx="4352925" cy="32646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574C-C8C2-97FB-6475-2A892AC9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D47E9C-10EA-48B2-B244-D17F3FC7FD5C}"/>
              </a:ext>
            </a:extLst>
          </p:cNvPr>
          <p:cNvSpPr/>
          <p:nvPr/>
        </p:nvSpPr>
        <p:spPr>
          <a:xfrm>
            <a:off x="3870985" y="3970867"/>
            <a:ext cx="1185333" cy="23854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6608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31CA-1172-6E65-5683-995180FE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Capture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A6032-6B86-2768-DFE4-0BFA3CAD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Determine what is / is not captured</a:t>
            </a:r>
          </a:p>
          <a:p>
            <a:r>
              <a:rPr lang="en-AU" dirty="0"/>
              <a:t>Syntax based on Berkeley Packet Filter (BPF)</a:t>
            </a:r>
          </a:p>
          <a:p>
            <a:r>
              <a:rPr lang="en-AU" dirty="0"/>
              <a:t>Same as </a:t>
            </a:r>
            <a:r>
              <a:rPr lang="en-AU" dirty="0" err="1"/>
              <a:t>TCPDump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43AAD-2C75-08D3-7FC2-CF3A08F5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131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735C-DC0C-C6F4-8553-8C4198DD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refined </a:t>
            </a:r>
          </a:p>
        </p:txBody>
      </p:sp>
      <p:pic>
        <p:nvPicPr>
          <p:cNvPr id="6" name="Content Placeholder 5" descr="Several mallets on a white background&#10;&#10;Description automatically generated">
            <a:extLst>
              <a:ext uri="{FF2B5EF4-FFF2-40B4-BE49-F238E27FC236}">
                <a16:creationId xmlns:a16="http://schemas.microsoft.com/office/drawing/2014/main" id="{5A9A3DCB-1119-1C72-4470-348C4AF67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95537" y="2391173"/>
            <a:ext cx="4352925" cy="32646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D6B1D-95B6-7261-A3E1-6EC5EDCD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BB3B2-9613-D885-F68B-6E3155ECA0FC}"/>
              </a:ext>
            </a:extLst>
          </p:cNvPr>
          <p:cNvSpPr/>
          <p:nvPr/>
        </p:nvSpPr>
        <p:spPr>
          <a:xfrm>
            <a:off x="4378985" y="4817532"/>
            <a:ext cx="1185333" cy="1903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68884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DE9C-FD0D-13F2-4EC0-80A4F600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Display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56436-D308-DCCF-A4B4-4586E9EC9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WireShark</a:t>
            </a:r>
            <a:r>
              <a:rPr lang="en-AU" dirty="0"/>
              <a:t> specific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D9F9A-976C-3FEE-65BB-A5408F52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965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585C-6459-7856-E0C2-197E77A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Detail oriented</a:t>
            </a:r>
          </a:p>
        </p:txBody>
      </p:sp>
      <p:pic>
        <p:nvPicPr>
          <p:cNvPr id="6" name="Content Placeholder 5" descr="A yellow and black hammer on concrete&#10;&#10;Description automatically generated">
            <a:extLst>
              <a:ext uri="{FF2B5EF4-FFF2-40B4-BE49-F238E27FC236}">
                <a16:creationId xmlns:a16="http://schemas.microsoft.com/office/drawing/2014/main" id="{A448F8E5-7EF7-C64D-D76D-5C4969241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727DC-CF7E-91B2-4D3F-A49642AD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0406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40586-B92A-0691-558C-B2D1AF01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Coloring</a:t>
            </a:r>
            <a:r>
              <a:rPr lang="en-AU" dirty="0"/>
              <a:t>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030F3-D941-AA63-DCF9-FB8FD470C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Highlight packets based on</a:t>
            </a:r>
          </a:p>
          <a:p>
            <a:pPr lvl="1"/>
            <a:r>
              <a:rPr lang="en-AU" dirty="0"/>
              <a:t>Addressing</a:t>
            </a:r>
          </a:p>
          <a:p>
            <a:pPr lvl="1"/>
            <a:r>
              <a:rPr lang="en-AU" dirty="0"/>
              <a:t>Protocols</a:t>
            </a:r>
          </a:p>
          <a:p>
            <a:pPr lvl="1"/>
            <a:r>
              <a:rPr lang="en-AU" dirty="0"/>
              <a:t>Data</a:t>
            </a:r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6146D-3A97-0096-E5DC-6665226C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958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FEE5-38B3-28C7-156E-59FDE6AC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 specific</a:t>
            </a:r>
          </a:p>
        </p:txBody>
      </p:sp>
      <p:pic>
        <p:nvPicPr>
          <p:cNvPr id="6" name="Content Placeholder 5" descr="A hammer and a hammer on the ground&#10;&#10;Description automatically generated">
            <a:extLst>
              <a:ext uri="{FF2B5EF4-FFF2-40B4-BE49-F238E27FC236}">
                <a16:creationId xmlns:a16="http://schemas.microsoft.com/office/drawing/2014/main" id="{A26C2A18-0443-6067-AF39-C2D1CB9B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08" y="1493309"/>
            <a:ext cx="580178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11834-4EBC-1B97-0C88-2682DF69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C2F8EC-860C-E3D6-B952-B9028AC2EF9C}"/>
              </a:ext>
            </a:extLst>
          </p:cNvPr>
          <p:cNvSpPr/>
          <p:nvPr/>
        </p:nvSpPr>
        <p:spPr>
          <a:xfrm>
            <a:off x="1620308" y="3625586"/>
            <a:ext cx="4956505" cy="1411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4096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AE8B-8C1E-DE71-18F9-E1B393F3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60565-FE29-1E34-63A7-A95973D40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Linux user?  Think of them like workspaces</a:t>
            </a:r>
          </a:p>
          <a:p>
            <a:endParaRPr lang="en-AU" dirty="0"/>
          </a:p>
          <a:p>
            <a:r>
              <a:rPr lang="en-AU" dirty="0"/>
              <a:t>Windows user? Different users</a:t>
            </a:r>
          </a:p>
          <a:p>
            <a:endParaRPr lang="en-AU" dirty="0"/>
          </a:p>
          <a:p>
            <a:r>
              <a:rPr lang="en-AU" dirty="0"/>
              <a:t>Configures </a:t>
            </a:r>
            <a:r>
              <a:rPr lang="en-AU" dirty="0" err="1"/>
              <a:t>WireShark</a:t>
            </a:r>
            <a:r>
              <a:rPr lang="en-AU" dirty="0"/>
              <a:t> to act and look differently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Capture filters</a:t>
            </a:r>
          </a:p>
          <a:p>
            <a:pPr lvl="1"/>
            <a:r>
              <a:rPr lang="en-AU" dirty="0"/>
              <a:t>Display filers </a:t>
            </a:r>
          </a:p>
          <a:p>
            <a:pPr lvl="1"/>
            <a:r>
              <a:rPr lang="en-AU" dirty="0"/>
              <a:t>Colouring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9A058-F43B-88DE-08A9-213066A6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697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700"/>
              <a:t>Who Am I?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r>
              <a:rPr lang="en-US" sz="1300"/>
              <a:t>Wrote my first program in Fortran in 1971</a:t>
            </a:r>
          </a:p>
          <a:p>
            <a:r>
              <a:rPr lang="en-US" sz="1300"/>
              <a:t>Joined the industry full time in 1976</a:t>
            </a:r>
          </a:p>
          <a:p>
            <a:r>
              <a:rPr lang="en-US" sz="1300"/>
              <a:t>Built my first Ethernet network in 1984</a:t>
            </a:r>
          </a:p>
          <a:p>
            <a:r>
              <a:rPr lang="en-US" sz="1300"/>
              <a:t>Have worked as</a:t>
            </a:r>
          </a:p>
          <a:p>
            <a:pPr lvl="1"/>
            <a:r>
              <a:rPr lang="en-US" sz="1300"/>
              <a:t>Component level repair technician</a:t>
            </a:r>
          </a:p>
          <a:p>
            <a:pPr lvl="1"/>
            <a:r>
              <a:rPr lang="en-US" sz="1300"/>
              <a:t>National technical support</a:t>
            </a:r>
          </a:p>
          <a:p>
            <a:pPr lvl="1"/>
            <a:r>
              <a:rPr lang="en-US" sz="1300"/>
              <a:t>National Support and Training Manager</a:t>
            </a:r>
          </a:p>
          <a:p>
            <a:pPr lvl="1"/>
            <a:r>
              <a:rPr lang="en-US" sz="1300"/>
              <a:t>Product Marketing Manager</a:t>
            </a:r>
          </a:p>
          <a:p>
            <a:pPr lvl="1"/>
            <a:r>
              <a:rPr lang="en-US" sz="1300"/>
              <a:t>Systems Engineering Manager</a:t>
            </a:r>
          </a:p>
          <a:p>
            <a:pPr lvl="1"/>
            <a:r>
              <a:rPr lang="en-US" sz="1300"/>
              <a:t>Corporate Evangelist</a:t>
            </a:r>
          </a:p>
          <a:p>
            <a:pPr lvl="1"/>
            <a:r>
              <a:rPr lang="en-US" sz="1300"/>
              <a:t>Country Manager</a:t>
            </a:r>
          </a:p>
          <a:p>
            <a:pPr lvl="1"/>
            <a:r>
              <a:rPr lang="en-US" sz="1300"/>
              <a:t>University Lecturer</a:t>
            </a:r>
          </a:p>
        </p:txBody>
      </p:sp>
      <p:pic>
        <p:nvPicPr>
          <p:cNvPr id="4" name="Picture 3" descr="pete.JPG"/>
          <p:cNvPicPr>
            <a:picLocks noChangeAspect="1"/>
          </p:cNvPicPr>
          <p:nvPr/>
        </p:nvPicPr>
        <p:blipFill rotWithShape="1">
          <a:blip r:embed="rId2" cstate="print"/>
          <a:srcRect l="25636" r="7187" b="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42169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FD8F-6FC6-2890-B38C-8176ADDF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8963E-A090-5A77-46CF-8C40636C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 picture containing text, graphic design, font, screenshot&#10;&#10;Description automatically generated">
            <a:extLst>
              <a:ext uri="{FF2B5EF4-FFF2-40B4-BE49-F238E27FC236}">
                <a16:creationId xmlns:a16="http://schemas.microsoft.com/office/drawing/2014/main" id="{AF3F0819-B092-BE92-A28F-F8EC44EAB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7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29024BC-933D-CCDE-BEF9-044A921C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</a:t>
            </a:r>
            <a:r>
              <a:rPr lang="en-AU" dirty="0" err="1"/>
              <a:t>WireShark</a:t>
            </a:r>
            <a:r>
              <a:rPr lang="en-AU" dirty="0"/>
              <a:t>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CF36F6-117E-94A5-6777-67CD8939A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56C20-81E4-D549-65F0-1F74A966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815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CD82-4E3C-E170-8F39-757AB55B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D4EB-5A12-73B8-3C7D-882D53C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E642F114-336E-DF7D-79F9-C1B83C8FC4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05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CD82-4E3C-E170-8F39-757AB55B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D4EB-5A12-73B8-3C7D-882D53C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E642F114-336E-DF7D-79F9-C1B83C8FC4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000" y="857250"/>
            <a:ext cx="6858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37720A-E918-2F47-E9DB-6F320947B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2" y="365126"/>
            <a:ext cx="8918476" cy="53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9739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1089-6AA6-DFAE-7611-7DC3E829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41E37-4D35-8435-771D-E83A0BD6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2" name="Picture 4" descr="No photo description available.">
            <a:extLst>
              <a:ext uri="{FF2B5EF4-FFF2-40B4-BE49-F238E27FC236}">
                <a16:creationId xmlns:a16="http://schemas.microsoft.com/office/drawing/2014/main" id="{7D1C4D19-B52B-54DA-CD0B-FEFAC32E19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48" y="1825625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470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769E-1552-199A-F8B1-188C9451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8E4A-99C2-0266-BA0B-608B1014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6827B-349A-EC12-BE5F-E04D6050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620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A9F1B0-B4B2-EBD9-4AEA-28C2F6A7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7" y="2041526"/>
            <a:ext cx="4041797" cy="314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black and white, font, newspaper&#10;&#10;Description automatically generated">
            <a:extLst>
              <a:ext uri="{FF2B5EF4-FFF2-40B4-BE49-F238E27FC236}">
                <a16:creationId xmlns:a16="http://schemas.microsoft.com/office/drawing/2014/main" id="{4B7FF2AC-1F4A-2A7D-64E5-36872676B0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19" y="3556190"/>
            <a:ext cx="5492496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386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0AB5-C849-1D25-7489-9586F542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20EF7-CB14-308F-6165-39AB3D17F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https://www.youtube.com/watch?v=1u2W0frSCgs</a:t>
            </a:r>
            <a:r>
              <a:rPr lang="en-AU" dirty="0"/>
              <a:t> Laura Chappell </a:t>
            </a:r>
            <a:r>
              <a:rPr lang="en-AU" dirty="0" err="1"/>
              <a:t>Lanalyzer</a:t>
            </a:r>
            <a:r>
              <a:rPr lang="en-AU" dirty="0"/>
              <a:t> for Windows</a:t>
            </a:r>
          </a:p>
          <a:p>
            <a:endParaRPr lang="en-AU" dirty="0"/>
          </a:p>
          <a:p>
            <a:r>
              <a:rPr lang="en-AU" sz="2800" dirty="0"/>
              <a:t>Packets for today </a:t>
            </a:r>
            <a:r>
              <a:rPr lang="en-AU" sz="2800" dirty="0">
                <a:hlinkClick r:id="rId3"/>
              </a:rPr>
              <a:t>https://drive.google.com/drive/folders/1L2wbVa4AmF-7Kkqhl5Rqn8GjpyFbhCUW?usp=sharing</a:t>
            </a:r>
            <a:endParaRPr lang="en-AU" sz="2800" dirty="0"/>
          </a:p>
          <a:p>
            <a:endParaRPr lang="en-AU" dirty="0"/>
          </a:p>
          <a:p>
            <a:r>
              <a:rPr lang="en-AU" sz="2800" dirty="0"/>
              <a:t>https://nostarch.com/download/ppa3ecaptures_updated.zip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3039-4328-BCA5-1FE3-06FAC9AE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FF798-7DF7-4840-9E6A-FE91906C3F6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000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34B-90F7-C2B2-058E-CCD0E5E9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we use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82C8C-F5E4-9F3D-B857-4BAAA5BDE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2E46A-5188-43C8-FDAF-CC501609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1DA8-3E71-4145-B057-21B4EAB224C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249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14753</TotalTime>
  <Words>212</Words>
  <Application>Microsoft Office PowerPoint</Application>
  <PresentationFormat>On-screen Show (4:3)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Introduction to WireShark</vt:lpstr>
      <vt:lpstr>Who Am I?</vt:lpstr>
      <vt:lpstr>What is WireShark?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use it?</vt:lpstr>
      <vt:lpstr>Network Access - Taps</vt:lpstr>
      <vt:lpstr>Raw WireShark</vt:lpstr>
      <vt:lpstr>Less Raw</vt:lpstr>
      <vt:lpstr>Capture Filters</vt:lpstr>
      <vt:lpstr>More refined </vt:lpstr>
      <vt:lpstr>Display Filters</vt:lpstr>
      <vt:lpstr>Detail oriented</vt:lpstr>
      <vt:lpstr>Coloring Rules</vt:lpstr>
      <vt:lpstr>Task specific</vt:lpstr>
      <vt:lpstr>Profiles</vt:lpstr>
      <vt:lpstr>PowerPoint Presentation</vt:lpstr>
    </vt:vector>
  </TitlesOfParts>
  <Company>Tripwire,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I?</dc:title>
  <dc:creator>Peter Sandilands</dc:creator>
  <cp:lastModifiedBy>Peter Sandilands</cp:lastModifiedBy>
  <cp:revision>14</cp:revision>
  <dcterms:created xsi:type="dcterms:W3CDTF">2014-01-17T21:59:28Z</dcterms:created>
  <dcterms:modified xsi:type="dcterms:W3CDTF">2023-07-11T08:37:02Z</dcterms:modified>
</cp:coreProperties>
</file>